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20"/>
  </p:notesMasterIdLst>
  <p:handoutMasterIdLst>
    <p:handoutMasterId r:id="rId21"/>
  </p:handoutMasterIdLst>
  <p:sldIdLst>
    <p:sldId id="1091" r:id="rId2"/>
    <p:sldId id="1240" r:id="rId3"/>
    <p:sldId id="1216" r:id="rId4"/>
    <p:sldId id="1222" r:id="rId5"/>
    <p:sldId id="1223" r:id="rId6"/>
    <p:sldId id="1224" r:id="rId7"/>
    <p:sldId id="1241" r:id="rId8"/>
    <p:sldId id="1234" r:id="rId9"/>
    <p:sldId id="1209" r:id="rId10"/>
    <p:sldId id="1239" r:id="rId11"/>
    <p:sldId id="1243" r:id="rId12"/>
    <p:sldId id="1246" r:id="rId13"/>
    <p:sldId id="1203" r:id="rId14"/>
    <p:sldId id="1220" r:id="rId15"/>
    <p:sldId id="1214" r:id="rId16"/>
    <p:sldId id="1245" r:id="rId17"/>
    <p:sldId id="1228" r:id="rId18"/>
    <p:sldId id="1207" r:id="rId19"/>
  </p:sldIdLst>
  <p:sldSz cx="9144000" cy="6858000" type="screen4x3"/>
  <p:notesSz cx="7315200" cy="9601200"/>
  <p:defaultTextStyle>
    <a:defPPr>
      <a:defRPr lang="en-US"/>
    </a:defPPr>
    <a:lvl1pPr algn="l" rtl="0" fontAlgn="base">
      <a:lnSpc>
        <a:spcPct val="60000"/>
      </a:lnSpc>
      <a:spcBef>
        <a:spcPct val="30000"/>
      </a:spcBef>
      <a:spcAft>
        <a:spcPct val="0"/>
      </a:spcAft>
      <a:buSzPct val="110000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60000"/>
      </a:lnSpc>
      <a:spcBef>
        <a:spcPct val="30000"/>
      </a:spcBef>
      <a:spcAft>
        <a:spcPct val="0"/>
      </a:spcAft>
      <a:buSzPct val="110000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60000"/>
      </a:lnSpc>
      <a:spcBef>
        <a:spcPct val="30000"/>
      </a:spcBef>
      <a:spcAft>
        <a:spcPct val="0"/>
      </a:spcAft>
      <a:buSzPct val="110000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60000"/>
      </a:lnSpc>
      <a:spcBef>
        <a:spcPct val="30000"/>
      </a:spcBef>
      <a:spcAft>
        <a:spcPct val="0"/>
      </a:spcAft>
      <a:buSzPct val="110000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60000"/>
      </a:lnSpc>
      <a:spcBef>
        <a:spcPct val="30000"/>
      </a:spcBef>
      <a:spcAft>
        <a:spcPct val="0"/>
      </a:spcAft>
      <a:buSzPct val="110000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66FFFF"/>
    <a:srgbClr val="66FF33"/>
    <a:srgbClr val="6C6FF4"/>
    <a:srgbClr val="F0A8FE"/>
    <a:srgbClr val="E566FE"/>
    <a:srgbClr val="EA86FE"/>
    <a:srgbClr val="E25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303" autoAdjust="0"/>
    <p:restoredTop sz="91155" autoAdjust="0"/>
  </p:normalViewPr>
  <p:slideViewPr>
    <p:cSldViewPr>
      <p:cViewPr>
        <p:scale>
          <a:sx n="70" d="100"/>
          <a:sy n="70" d="100"/>
        </p:scale>
        <p:origin x="-773" y="-58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38" y="23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F2AB9A8-3F69-4403-9166-4AF1009F5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6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3C6632-5685-4255-BA74-905553196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8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94D38-0B5B-471A-A54F-5A970B99CFF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144963" y="9121775"/>
            <a:ext cx="3170237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091" tIns="48545" rIns="97091" bIns="48545" anchor="b">
            <a:spAutoFit/>
          </a:bodyPr>
          <a:lstStyle/>
          <a:p>
            <a:pPr algn="r" defTabSz="48101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63613" algn="l"/>
                <a:tab pos="1927225" algn="l"/>
                <a:tab pos="2889250" algn="l"/>
                <a:tab pos="3852863" algn="l"/>
                <a:tab pos="4816475" algn="l"/>
                <a:tab pos="5780088" algn="l"/>
                <a:tab pos="6743700" algn="l"/>
                <a:tab pos="7707313" algn="l"/>
                <a:tab pos="8669338" algn="l"/>
                <a:tab pos="9632950" algn="l"/>
                <a:tab pos="10596563" algn="l"/>
              </a:tabLst>
            </a:pPr>
            <a:fld id="{2FE98BFF-7DCF-4FFA-8E31-3861260DC2A3}" type="slidenum">
              <a:rPr lang="en-GB"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81013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63613" algn="l"/>
                  <a:tab pos="1927225" algn="l"/>
                  <a:tab pos="2889250" algn="l"/>
                  <a:tab pos="3852863" algn="l"/>
                  <a:tab pos="4816475" algn="l"/>
                  <a:tab pos="5780088" algn="l"/>
                  <a:tab pos="6743700" algn="l"/>
                  <a:tab pos="7707313" algn="l"/>
                  <a:tab pos="8669338" algn="l"/>
                  <a:tab pos="9632950" algn="l"/>
                  <a:tab pos="10596563" algn="l"/>
                </a:tabLst>
              </a:pPr>
              <a:t>1</a:t>
            </a:fld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0" y="9121775"/>
            <a:ext cx="3170238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091" tIns="48545" rIns="97091" bIns="48545" anchor="b">
            <a:spAutoFit/>
          </a:bodyPr>
          <a:lstStyle/>
          <a:p>
            <a:pPr defTabSz="48101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63613" algn="l"/>
                <a:tab pos="1927225" algn="l"/>
                <a:tab pos="2889250" algn="l"/>
                <a:tab pos="3852863" algn="l"/>
                <a:tab pos="4816475" algn="l"/>
                <a:tab pos="5780088" algn="l"/>
                <a:tab pos="6743700" algn="l"/>
                <a:tab pos="7707313" algn="l"/>
                <a:tab pos="8669338" algn="l"/>
                <a:tab pos="9632950" algn="l"/>
                <a:tab pos="10596563" algn="l"/>
              </a:tabLst>
            </a:pPr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091" tIns="48545" rIns="97091" bIns="48545">
            <a:spAutoFit/>
          </a:bodyPr>
          <a:lstStyle/>
          <a:p>
            <a:pPr defTabSz="48101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63613" algn="l"/>
                <a:tab pos="1927225" algn="l"/>
                <a:tab pos="2889250" algn="l"/>
                <a:tab pos="3852863" algn="l"/>
                <a:tab pos="4816475" algn="l"/>
                <a:tab pos="5780088" algn="l"/>
                <a:tab pos="6743700" algn="l"/>
                <a:tab pos="7707313" algn="l"/>
                <a:tab pos="8669338" algn="l"/>
                <a:tab pos="9632950" algn="l"/>
                <a:tab pos="10596563" algn="l"/>
              </a:tabLst>
            </a:pPr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091" tIns="48545" rIns="97091" bIns="48545">
            <a:spAutoFit/>
          </a:bodyPr>
          <a:lstStyle/>
          <a:p>
            <a:pPr algn="r" defTabSz="481013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63613" algn="l"/>
                <a:tab pos="1927225" algn="l"/>
                <a:tab pos="2889250" algn="l"/>
                <a:tab pos="3852863" algn="l"/>
                <a:tab pos="4816475" algn="l"/>
                <a:tab pos="5780088" algn="l"/>
                <a:tab pos="6743700" algn="l"/>
                <a:tab pos="7707313" algn="l"/>
                <a:tab pos="8669338" algn="l"/>
                <a:tab pos="9632950" algn="l"/>
                <a:tab pos="10596563" algn="l"/>
              </a:tabLst>
            </a:pPr>
            <a:endParaRPr lang="en-GB" sz="13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1212850" y="727075"/>
            <a:ext cx="4887913" cy="3587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7"/>
          <p:cNvSpPr>
            <a:spLocks noGrp="1" noChangeArrowheads="1"/>
          </p:cNvSpPr>
          <p:nvPr>
            <p:ph type="body"/>
          </p:nvPr>
        </p:nvSpPr>
        <p:spPr>
          <a:xfrm>
            <a:off x="974725" y="4562475"/>
            <a:ext cx="5365750" cy="432117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dirty="0" smtClean="0"/>
              <a:t>Model web is a</a:t>
            </a:r>
            <a:r>
              <a:rPr lang="en-US" baseline="0" dirty="0" smtClean="0"/>
              <a:t> concept that’s been around for about 5 years or so, and pieces of implementation are starting to appear.  Here, review the concept and then talk about some </a:t>
            </a:r>
            <a:r>
              <a:rPr lang="en-US" baseline="0" smtClean="0"/>
              <a:t>of these pieces.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04623-5D22-493E-A644-C9CCE113D26D}" type="slidenum">
              <a:rPr lang="en-US" b="0" smtClean="0">
                <a:latin typeface="Times New Roman" pitchFamily="18" charset="0"/>
              </a:rPr>
              <a:pPr eaLnBrk="1" hangingPunct="1"/>
              <a:t>10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Uses </a:t>
            </a:r>
            <a:r>
              <a:rPr lang="en-US" dirty="0" err="1" smtClean="0"/>
              <a:t>Mahalanobis</a:t>
            </a:r>
            <a:r>
              <a:rPr lang="en-US" baseline="0" dirty="0" smtClean="0"/>
              <a:t>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</a:t>
            </a:r>
            <a:r>
              <a:rPr lang="en-US" dirty="0" err="1" smtClean="0"/>
              <a:t>eHabitat</a:t>
            </a:r>
            <a:r>
              <a:rPr lang="en-US" baseline="0" dirty="0" smtClean="0"/>
              <a:t> is used in conjunction with spatial data of various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9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61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Missing: more</a:t>
            </a:r>
            <a:r>
              <a:rPr lang="en-US" baseline="0" dirty="0" smtClean="0"/>
              <a:t> models!  In fact are using </a:t>
            </a:r>
            <a:r>
              <a:rPr lang="en-US" baseline="0" dirty="0" err="1" smtClean="0"/>
              <a:t>eHabitat</a:t>
            </a:r>
            <a:r>
              <a:rPr lang="en-US" baseline="0" dirty="0" smtClean="0"/>
              <a:t> in a broader modeling context as part of the Digital Observatory of </a:t>
            </a:r>
            <a:r>
              <a:rPr lang="en-US" baseline="0" dirty="0" err="1" smtClean="0"/>
              <a:t>PAs</a:t>
            </a:r>
            <a:r>
              <a:rPr lang="en-US" baseline="0" dirty="0" smtClean="0"/>
              <a:t>, and other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6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C5410-AC61-4C37-890B-4387003D52C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5330F5-9557-49A6-AEA2-4A3C6987A93B}" type="slidenum">
              <a:rPr lang="en-US" b="0" smtClean="0">
                <a:latin typeface="Times New Roman" pitchFamily="18" charset="0"/>
              </a:rPr>
              <a:pPr eaLnBrk="1" hangingPunct="1"/>
              <a:t>2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dirty="0" smtClean="0"/>
              <a:t> Third: (Tony </a:t>
            </a:r>
            <a:r>
              <a:rPr lang="en-US" dirty="0" err="1" smtClean="0"/>
              <a:t>Janetos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Last: (Chris Field)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My</a:t>
            </a:r>
            <a:r>
              <a:rPr lang="en-US" baseline="0" dirty="0" smtClean="0"/>
              <a:t> interpretation:  we need improved modeling capabilities, with greater coordination and integration…and maybe a new NASA program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basically a WWW for models…or the model portion of</a:t>
            </a:r>
            <a:r>
              <a:rPr lang="en-US" baseline="0" dirty="0" smtClean="0"/>
              <a:t> the </a:t>
            </a:r>
            <a:r>
              <a:rPr lang="en-US" dirty="0" smtClean="0"/>
              <a:t>Semantic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basically a WWW for models…or the model portion of</a:t>
            </a:r>
            <a:r>
              <a:rPr lang="en-US" baseline="0" dirty="0" smtClean="0"/>
              <a:t> the </a:t>
            </a:r>
            <a:r>
              <a:rPr lang="en-US" dirty="0" smtClean="0"/>
              <a:t>Semantic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basically a WWW for models…or the model portion of</a:t>
            </a:r>
            <a:r>
              <a:rPr lang="en-US" baseline="0" dirty="0" smtClean="0"/>
              <a:t> the </a:t>
            </a:r>
            <a:r>
              <a:rPr lang="en-US" dirty="0" smtClean="0"/>
              <a:t>Semantic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basically a WWW for models…or the model portion of</a:t>
            </a:r>
            <a:r>
              <a:rPr lang="en-US" baseline="0" dirty="0" smtClean="0"/>
              <a:t> the </a:t>
            </a:r>
            <a:r>
              <a:rPr lang="en-US" dirty="0" smtClean="0"/>
              <a:t>Semantic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basically a WWW for models…or the model portion of</a:t>
            </a:r>
            <a:r>
              <a:rPr lang="en-US" baseline="0" dirty="0" smtClean="0"/>
              <a:t> the </a:t>
            </a:r>
            <a:r>
              <a:rPr lang="en-US" dirty="0" smtClean="0"/>
              <a:t>Semantic Web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6632-5685-4255-BA74-905553196A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36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3613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804623-5D22-493E-A644-C9CCE113D26D}" type="slidenum">
              <a:rPr lang="en-US" b="0" smtClean="0">
                <a:latin typeface="Times New Roman" pitchFamily="18" charset="0"/>
              </a:rPr>
              <a:pPr eaLnBrk="1" hangingPunct="1"/>
              <a:t>8</a:t>
            </a:fld>
            <a:endParaRPr lang="en-US" b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49BB6-D7FB-4914-82A5-D695AC38EEC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r>
              <a:rPr lang="en-US" smtClean="0"/>
              <a:t>Portals are the conduits out of the model web</a:t>
            </a:r>
          </a:p>
          <a:p>
            <a:r>
              <a:rPr lang="en-US" smtClean="0"/>
              <a:t>Anyone can set one up </a:t>
            </a:r>
          </a:p>
          <a:p>
            <a:pPr lvl="1"/>
            <a:r>
              <a:rPr lang="en-US" smtClean="0"/>
              <a:t>Understand topic</a:t>
            </a:r>
          </a:p>
          <a:p>
            <a:pPr lvl="1"/>
            <a:r>
              <a:rPr lang="en-US" smtClean="0"/>
              <a:t>Decide what questions to address</a:t>
            </a:r>
          </a:p>
          <a:p>
            <a:pPr lvl="1"/>
            <a:r>
              <a:rPr lang="en-US" smtClean="0"/>
              <a:t>Decide what models to use</a:t>
            </a:r>
          </a:p>
          <a:p>
            <a:pPr lvl="1"/>
            <a:r>
              <a:rPr lang="en-US" smtClean="0"/>
              <a:t>Validate outputs</a:t>
            </a:r>
          </a:p>
          <a:p>
            <a:r>
              <a:rPr lang="en-US" smtClean="0"/>
              <a:t>Image from wikimedia commons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629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629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65400"/>
            <a:ext cx="7134225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629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629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113"/>
            <a:ext cx="7134225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D01FAC53-05E2-4561-99D7-9CA5B0425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05600"/>
            <a:ext cx="2133600" cy="150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034B-5479-4831-B01D-29C02C809E57}" type="datetime1">
              <a:rPr lang="en-US"/>
              <a:pPr>
                <a:defRPr/>
              </a:pPr>
              <a:t>4/23/2013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2781300" y="6705600"/>
            <a:ext cx="35814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Protected Area Archive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7275"/>
            <a:ext cx="80994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113"/>
            <a:ext cx="7134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C000"/>
          </a:solidFill>
          <a:latin typeface="Arial" charset="0"/>
          <a:ea typeface="+mj-ea"/>
          <a:cs typeface="+mj-cs"/>
        </a:defRPr>
      </a:lvl1pPr>
      <a:lvl2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03225" indent="-403225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Font typeface="Wingdings" pitchFamily="2" charset="2"/>
        <a:buChar char="q"/>
        <a:defRPr sz="2800" b="1">
          <a:solidFill>
            <a:srgbClr val="FFC000"/>
          </a:solidFill>
          <a:latin typeface="Arial" charset="0"/>
          <a:ea typeface="+mn-ea"/>
          <a:cs typeface="+mn-cs"/>
        </a:defRPr>
      </a:lvl1pPr>
      <a:lvl2pPr marL="8001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110000"/>
        <a:buChar char="•"/>
        <a:defRPr sz="2800" b="1">
          <a:solidFill>
            <a:srgbClr val="FFC000"/>
          </a:solidFill>
          <a:latin typeface="Arial" charset="0"/>
        </a:defRPr>
      </a:lvl2pPr>
      <a:lvl3pPr marL="11430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75000"/>
        <a:buChar char="•"/>
        <a:defRPr sz="2800" b="1">
          <a:solidFill>
            <a:srgbClr val="FFC000"/>
          </a:solidFill>
          <a:latin typeface="Arial" charset="0"/>
        </a:defRPr>
      </a:lvl3pPr>
      <a:lvl4pPr marL="1598613" indent="-227013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000"/>
          </a:solidFill>
          <a:latin typeface="Arial" charset="0"/>
        </a:defRPr>
      </a:lvl4pPr>
      <a:lvl5pPr marL="20589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000"/>
          </a:solidFill>
          <a:latin typeface="Arial" charset="0"/>
        </a:defRPr>
      </a:lvl5pPr>
      <a:lvl6pPr marL="25161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6pPr>
      <a:lvl7pPr marL="29733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7pPr>
      <a:lvl8pPr marL="34305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8pPr>
      <a:lvl9pPr marL="38877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-23819" y="6597650"/>
            <a:ext cx="4926027" cy="2491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z="1000" dirty="0">
                <a:solidFill>
                  <a:srgbClr val="FFC000"/>
                </a:solidFill>
              </a:rPr>
              <a:t>(c) </a:t>
            </a:r>
            <a:r>
              <a:rPr lang="en-US" sz="1000" dirty="0" smtClean="0">
                <a:solidFill>
                  <a:srgbClr val="FFC000"/>
                </a:solidFill>
              </a:rPr>
              <a:t>2013 </a:t>
            </a:r>
            <a:r>
              <a:rPr lang="en-US" sz="1000" dirty="0">
                <a:solidFill>
                  <a:srgbClr val="FFC000"/>
                </a:solidFill>
              </a:rPr>
              <a:t>California Institute of Technology. Government sponsorship acknowledged.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90487"/>
            <a:ext cx="3095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871538">
              <a:lnSpc>
                <a:spcPct val="80000"/>
              </a:lnSpc>
              <a:spcBef>
                <a:spcPct val="50000"/>
              </a:spcBef>
              <a:buSzTx/>
            </a:pPr>
            <a:r>
              <a:rPr lang="en-US" sz="1000" b="1" dirty="0">
                <a:solidFill>
                  <a:srgbClr val="FFC000"/>
                </a:solidFill>
              </a:rPr>
              <a:t>National Aeronautics and Space Administration</a:t>
            </a:r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r="11111"/>
          <a:stretch/>
        </p:blipFill>
        <p:spPr bwMode="auto">
          <a:xfrm>
            <a:off x="8382000" y="152400"/>
            <a:ext cx="609600" cy="574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410325" y="3657600"/>
            <a:ext cx="267335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84163" indent="-284163" algn="ctr" defTabSz="457200">
              <a:lnSpc>
                <a:spcPct val="90000"/>
              </a:lnSpc>
              <a:spcBef>
                <a:spcPts val="525"/>
              </a:spcBef>
              <a:buClr>
                <a:srgbClr val="000048"/>
              </a:buClr>
              <a:buSzPct val="100000"/>
              <a:buFont typeface="Wingdings" pitchFamily="2" charset="2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US" sz="1200" dirty="0" smtClean="0">
                <a:solidFill>
                  <a:srgbClr val="FFC000"/>
                </a:solidFill>
              </a:rPr>
              <a:t>Biodiversity and Ecological Forecasting Team Meeting</a:t>
            </a:r>
          </a:p>
          <a:p>
            <a:pPr marL="284163" indent="-284163" algn="ctr" defTabSz="457200">
              <a:lnSpc>
                <a:spcPct val="90000"/>
              </a:lnSpc>
              <a:spcBef>
                <a:spcPts val="525"/>
              </a:spcBef>
              <a:buClr>
                <a:srgbClr val="000048"/>
              </a:buClr>
              <a:buSzPct val="100000"/>
              <a:buFont typeface="Wingdings" pitchFamily="2" charset="2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US" sz="1200" dirty="0" smtClean="0">
                <a:solidFill>
                  <a:srgbClr val="FFC000"/>
                </a:solidFill>
              </a:rPr>
              <a:t>Rosslyn, VA</a:t>
            </a:r>
            <a:endParaRPr lang="en-US" sz="1200" dirty="0">
              <a:solidFill>
                <a:srgbClr val="FFC000"/>
              </a:solidFill>
            </a:endParaRPr>
          </a:p>
          <a:p>
            <a:pPr marL="284163" indent="-284163" algn="ctr" defTabSz="457200">
              <a:lnSpc>
                <a:spcPct val="90000"/>
              </a:lnSpc>
              <a:spcBef>
                <a:spcPts val="525"/>
              </a:spcBef>
              <a:buClr>
                <a:srgbClr val="000048"/>
              </a:buClr>
              <a:buSzPct val="100000"/>
              <a:buFont typeface="Wingdings" pitchFamily="2" charset="2"/>
              <a:buNone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en-US" sz="1200" dirty="0" smtClean="0">
                <a:solidFill>
                  <a:srgbClr val="FFC000"/>
                </a:solidFill>
              </a:rPr>
              <a:t>22-24 April 2013</a:t>
            </a:r>
            <a:endParaRPr lang="en-GB" sz="1200" dirty="0">
              <a:solidFill>
                <a:srgbClr val="FFC000"/>
              </a:solidFill>
              <a:ea typeface="MS Gothic" pitchFamily="49" charset="-128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781800" y="4989102"/>
            <a:ext cx="2133600" cy="708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defTabSz="457200" eaLnBrk="0" hangingPunct="0">
              <a:lnSpc>
                <a:spcPct val="100000"/>
              </a:lnSpc>
              <a:spcBef>
                <a:spcPct val="0"/>
              </a:spcBef>
              <a:buClr>
                <a:srgbClr val="000048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FFC000"/>
                </a:solidFill>
                <a:ea typeface="MS Gothic" pitchFamily="49" charset="-128"/>
              </a:rPr>
              <a:t>Gary Geller</a:t>
            </a:r>
          </a:p>
          <a:p>
            <a:pPr algn="ctr" defTabSz="457200" eaLnBrk="0" hangingPunct="0">
              <a:lnSpc>
                <a:spcPct val="100000"/>
              </a:lnSpc>
              <a:spcBef>
                <a:spcPct val="0"/>
              </a:spcBef>
              <a:buClr>
                <a:srgbClr val="000048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FFC000"/>
                </a:solidFill>
                <a:ea typeface="MS Gothic" pitchFamily="49" charset="-128"/>
              </a:rPr>
              <a:t>Jet Propulsion Laboratory</a:t>
            </a:r>
          </a:p>
          <a:p>
            <a:pPr algn="ctr" defTabSz="457200" eaLnBrk="0" hangingPunct="0">
              <a:lnSpc>
                <a:spcPct val="100000"/>
              </a:lnSpc>
              <a:spcBef>
                <a:spcPct val="0"/>
              </a:spcBef>
              <a:buClr>
                <a:srgbClr val="000048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solidFill>
                  <a:srgbClr val="FFC000"/>
                </a:solidFill>
                <a:ea typeface="MS Gothic" pitchFamily="49" charset="-128"/>
              </a:rPr>
              <a:t>California Institute of Technology</a:t>
            </a:r>
          </a:p>
          <a:p>
            <a:pPr algn="ctr" defTabSz="457200" eaLnBrk="0" hangingPunct="0">
              <a:lnSpc>
                <a:spcPct val="100000"/>
              </a:lnSpc>
              <a:spcBef>
                <a:spcPct val="0"/>
              </a:spcBef>
              <a:buClr>
                <a:srgbClr val="000048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>
              <a:solidFill>
                <a:srgbClr val="FFC000"/>
              </a:solidFill>
              <a:ea typeface="MS Gothic" pitchFamily="49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47800" y="1133459"/>
            <a:ext cx="6573838" cy="13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 anchor="ctr">
            <a:spAutoFit/>
          </a:bodyPr>
          <a:lstStyle/>
          <a:p>
            <a:pPr algn="ctr" defTabSz="457200">
              <a:lnSpc>
                <a:spcPct val="120000"/>
              </a:lnSpc>
              <a:spcBef>
                <a:spcPct val="0"/>
              </a:spcBef>
              <a:buClr>
                <a:srgbClr val="000048"/>
              </a:buClr>
              <a:buSzTx/>
              <a:tabLst>
                <a:tab pos="0" algn="l"/>
                <a:tab pos="869950" algn="l"/>
                <a:tab pos="1741488" algn="l"/>
                <a:tab pos="2613025" algn="l"/>
                <a:tab pos="3484563" algn="l"/>
                <a:tab pos="4356100" algn="l"/>
                <a:tab pos="5227638" algn="l"/>
                <a:tab pos="6099175" algn="l"/>
                <a:tab pos="6970713" algn="l"/>
                <a:tab pos="7842250" algn="l"/>
                <a:tab pos="8713788" algn="l"/>
                <a:tab pos="9585325" algn="l"/>
                <a:tab pos="10456863" algn="l"/>
              </a:tabLst>
              <a:defRPr/>
            </a:pPr>
            <a:r>
              <a:rPr lang="en-US" sz="2800" b="1" kern="0" dirty="0" smtClean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The Model Web</a:t>
            </a:r>
            <a:r>
              <a:rPr lang="en-US" sz="3200" b="1" kern="0" dirty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/>
            </a:r>
            <a:br>
              <a:rPr lang="en-US" sz="3200" b="1" kern="0" dirty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</a:br>
            <a:r>
              <a:rPr lang="en-US" sz="2000" b="1" kern="0" dirty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C</a:t>
            </a: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onsultative infrastructures</a:t>
            </a:r>
          </a:p>
          <a:p>
            <a:pPr algn="ctr" defTabSz="457200">
              <a:lnSpc>
                <a:spcPct val="120000"/>
              </a:lnSpc>
              <a:spcBef>
                <a:spcPct val="0"/>
              </a:spcBef>
              <a:buClr>
                <a:srgbClr val="000048"/>
              </a:buClr>
              <a:buSzTx/>
              <a:tabLst>
                <a:tab pos="0" algn="l"/>
                <a:tab pos="869950" algn="l"/>
                <a:tab pos="1741488" algn="l"/>
                <a:tab pos="2613025" algn="l"/>
                <a:tab pos="3484563" algn="l"/>
                <a:tab pos="4356100" algn="l"/>
                <a:tab pos="5227638" algn="l"/>
                <a:tab pos="6099175" algn="l"/>
                <a:tab pos="6970713" algn="l"/>
                <a:tab pos="7842250" algn="l"/>
                <a:tab pos="8713788" algn="l"/>
                <a:tab pos="9585325" algn="l"/>
                <a:tab pos="10456863" algn="l"/>
              </a:tabLst>
              <a:defRPr/>
            </a:pPr>
            <a:r>
              <a:rPr lang="en-US" sz="2000" b="1" kern="0" dirty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f</a:t>
            </a: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or decision makers and </a:t>
            </a:r>
            <a:r>
              <a:rPr lang="en-US" sz="2000" b="1" kern="0" dirty="0" smtClean="0">
                <a:solidFill>
                  <a:srgbClr val="FFC000"/>
                </a:solidFill>
                <a:latin typeface="+mj-lt"/>
                <a:ea typeface="+mj-ea"/>
                <a:cs typeface="Arial" charset="0"/>
              </a:rPr>
              <a:t>researchers</a:t>
            </a:r>
            <a:endParaRPr lang="en-US" sz="2400" b="1" kern="0" dirty="0" smtClean="0">
              <a:solidFill>
                <a:srgbClr val="FFC000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20" name="Picture 5" descr="Internet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88" y="6629400"/>
            <a:ext cx="1141412" cy="15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F8399D4-7FEA-48E5-97B4-74EEF2F57AB5}" type="slidenum">
              <a:rPr lang="en-US" smtClean="0">
                <a:solidFill>
                  <a:srgbClr val="FFC000"/>
                </a:solidFill>
                <a:latin typeface="Univers" pitchFamily="34" charset="-18"/>
              </a:rPr>
              <a:pPr algn="r"/>
              <a:t>10</a:t>
            </a:fld>
            <a:endParaRPr lang="en-US" dirty="0" smtClean="0">
              <a:solidFill>
                <a:srgbClr val="FFC000"/>
              </a:solidFill>
              <a:latin typeface="Univers" pitchFamily="34" charset="-1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8153400" cy="558800"/>
          </a:xfrm>
        </p:spPr>
        <p:txBody>
          <a:bodyPr/>
          <a:lstStyle/>
          <a:p>
            <a:pPr eaLnBrk="1" hangingPunct="1"/>
            <a:r>
              <a:rPr lang="en-US" dirty="0" smtClean="0"/>
              <a:t>What Would a Model Web Look Like? 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518400" y="2216499"/>
            <a:ext cx="1390124" cy="122802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Landscape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Ecotype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Tree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Biomass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Disturbance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Succession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Composition</a:t>
            </a: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4838700" y="2590800"/>
            <a:ext cx="4953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6400800" y="2895600"/>
            <a:ext cx="10668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H="1">
            <a:off x="5486400" y="3124200"/>
            <a:ext cx="76200" cy="2057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5715000" y="4800600"/>
            <a:ext cx="381000" cy="457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4191000" y="5334000"/>
            <a:ext cx="1460500" cy="144780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Species 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distribution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5410200" y="1988092"/>
            <a:ext cx="902811" cy="1089529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sz="1800" dirty="0">
                <a:solidFill>
                  <a:srgbClr val="FFC000"/>
                </a:solidFill>
              </a:rPr>
              <a:t>Fire</a:t>
            </a: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Risk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Frequency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Intensity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Emissions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768600" y="2370059"/>
            <a:ext cx="2032000" cy="397032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Biogeochemical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5791200" y="3740885"/>
            <a:ext cx="1085554" cy="95103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Carbon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Accounting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Sequestration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Allocation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Flows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7620000" y="5943600"/>
            <a:ext cx="1266693" cy="627864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Ecosystem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Services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838200" y="839788"/>
            <a:ext cx="1489075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Climate</a:t>
            </a:r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1524000" y="1447800"/>
            <a:ext cx="0" cy="1066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>
            <a:off x="2362200" y="1143000"/>
            <a:ext cx="5105400" cy="9906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H="1" flipV="1">
            <a:off x="6096000" y="3124200"/>
            <a:ext cx="3175" cy="55245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2286000" y="2971800"/>
            <a:ext cx="3048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8077200" y="1447800"/>
            <a:ext cx="76200" cy="685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>
            <a:off x="6934200" y="6172200"/>
            <a:ext cx="609600" cy="76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7010400" y="5943600"/>
            <a:ext cx="5334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7162800" y="5715000"/>
            <a:ext cx="3810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>
            <a:off x="7315200" y="5486400"/>
            <a:ext cx="3810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7620000" y="5257800"/>
            <a:ext cx="3048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>
            <a:off x="8001000" y="5334000"/>
            <a:ext cx="1524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4343400" y="5943600"/>
            <a:ext cx="1188146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Invasive species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76200" y="2645472"/>
            <a:ext cx="2133600" cy="90665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C000"/>
                </a:solidFill>
              </a:rPr>
              <a:t>L</a:t>
            </a:r>
            <a:r>
              <a:rPr lang="en-US" sz="1800" dirty="0">
                <a:solidFill>
                  <a:srgbClr val="FFC000"/>
                </a:solidFill>
              </a:rPr>
              <a:t>ocal / landscape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water &amp; energy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balance</a:t>
            </a:r>
          </a:p>
        </p:txBody>
      </p:sp>
      <p:sp>
        <p:nvSpPr>
          <p:cNvPr id="47132" name="Line 27"/>
          <p:cNvSpPr>
            <a:spLocks noChangeShapeType="1"/>
          </p:cNvSpPr>
          <p:nvPr/>
        </p:nvSpPr>
        <p:spPr bwMode="auto">
          <a:xfrm>
            <a:off x="1828800" y="1447800"/>
            <a:ext cx="2286000" cy="3810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3" name="Line 28"/>
          <p:cNvSpPr>
            <a:spLocks noChangeShapeType="1"/>
          </p:cNvSpPr>
          <p:nvPr/>
        </p:nvSpPr>
        <p:spPr bwMode="auto">
          <a:xfrm>
            <a:off x="4648200" y="2819400"/>
            <a:ext cx="22225" cy="241617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6234113" y="839788"/>
            <a:ext cx="2833687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Socioeconomic</a:t>
            </a:r>
          </a:p>
        </p:txBody>
      </p:sp>
      <p:sp>
        <p:nvSpPr>
          <p:cNvPr id="47135" name="Line 30"/>
          <p:cNvSpPr>
            <a:spLocks noChangeShapeType="1"/>
          </p:cNvSpPr>
          <p:nvPr/>
        </p:nvSpPr>
        <p:spPr bwMode="auto">
          <a:xfrm>
            <a:off x="2362200" y="1066800"/>
            <a:ext cx="3810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6" name="Line 31"/>
          <p:cNvSpPr>
            <a:spLocks noChangeShapeType="1"/>
          </p:cNvSpPr>
          <p:nvPr/>
        </p:nvSpPr>
        <p:spPr bwMode="auto">
          <a:xfrm flipH="1">
            <a:off x="5715000" y="3581400"/>
            <a:ext cx="2667000" cy="2590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7" name="Line 32"/>
          <p:cNvSpPr>
            <a:spLocks noChangeShapeType="1"/>
          </p:cNvSpPr>
          <p:nvPr/>
        </p:nvSpPr>
        <p:spPr bwMode="auto">
          <a:xfrm flipH="1">
            <a:off x="6400800" y="1371600"/>
            <a:ext cx="304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8" name="Line 33"/>
          <p:cNvSpPr>
            <a:spLocks noChangeShapeType="1"/>
          </p:cNvSpPr>
          <p:nvPr/>
        </p:nvSpPr>
        <p:spPr bwMode="auto">
          <a:xfrm>
            <a:off x="2362200" y="1371600"/>
            <a:ext cx="2971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9" name="Line 34"/>
          <p:cNvSpPr>
            <a:spLocks noChangeShapeType="1"/>
          </p:cNvSpPr>
          <p:nvPr/>
        </p:nvSpPr>
        <p:spPr bwMode="auto">
          <a:xfrm>
            <a:off x="1981200" y="1447800"/>
            <a:ext cx="762000" cy="914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0" name="Line 35"/>
          <p:cNvSpPr>
            <a:spLocks noChangeShapeType="1"/>
          </p:cNvSpPr>
          <p:nvPr/>
        </p:nvSpPr>
        <p:spPr bwMode="auto">
          <a:xfrm flipV="1">
            <a:off x="7010400" y="3429000"/>
            <a:ext cx="4572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1" name="Line 36"/>
          <p:cNvSpPr>
            <a:spLocks noChangeShapeType="1"/>
          </p:cNvSpPr>
          <p:nvPr/>
        </p:nvSpPr>
        <p:spPr bwMode="auto">
          <a:xfrm>
            <a:off x="2286000" y="3276600"/>
            <a:ext cx="51816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2" name="Text Box 37"/>
          <p:cNvSpPr txBox="1">
            <a:spLocks noChangeArrowheads="1"/>
          </p:cNvSpPr>
          <p:nvPr/>
        </p:nvSpPr>
        <p:spPr bwMode="auto">
          <a:xfrm>
            <a:off x="381000" y="5257800"/>
            <a:ext cx="2230438" cy="137953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  Public Health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Vector distribution and abundance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Deforestation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Population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Education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Countermeasures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 err="1">
                <a:solidFill>
                  <a:srgbClr val="FFC000"/>
                </a:solidFill>
              </a:rPr>
              <a:t>Etc</a:t>
            </a:r>
            <a:endParaRPr lang="en-US" sz="1000" b="0" dirty="0">
              <a:solidFill>
                <a:srgbClr val="FFC000"/>
              </a:solidFill>
            </a:endParaRPr>
          </a:p>
        </p:txBody>
      </p:sp>
      <p:sp>
        <p:nvSpPr>
          <p:cNvPr id="47143" name="Text Box 38"/>
          <p:cNvSpPr txBox="1">
            <a:spLocks noChangeArrowheads="1"/>
          </p:cNvSpPr>
          <p:nvPr/>
        </p:nvSpPr>
        <p:spPr bwMode="auto">
          <a:xfrm>
            <a:off x="4446588" y="6365875"/>
            <a:ext cx="979755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Public health</a:t>
            </a:r>
          </a:p>
        </p:txBody>
      </p:sp>
      <p:sp>
        <p:nvSpPr>
          <p:cNvPr id="47144" name="Line 39"/>
          <p:cNvSpPr>
            <a:spLocks noChangeShapeType="1"/>
          </p:cNvSpPr>
          <p:nvPr/>
        </p:nvSpPr>
        <p:spPr bwMode="auto">
          <a:xfrm flipH="1">
            <a:off x="20574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5" name="Line 40"/>
          <p:cNvSpPr>
            <a:spLocks noChangeShapeType="1"/>
          </p:cNvSpPr>
          <p:nvPr/>
        </p:nvSpPr>
        <p:spPr bwMode="auto">
          <a:xfrm flipH="1">
            <a:off x="23622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6" name="Line 41"/>
          <p:cNvSpPr>
            <a:spLocks noChangeShapeType="1"/>
          </p:cNvSpPr>
          <p:nvPr/>
        </p:nvSpPr>
        <p:spPr bwMode="auto">
          <a:xfrm flipH="1">
            <a:off x="26670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7" name="Line 42"/>
          <p:cNvSpPr>
            <a:spLocks noChangeShapeType="1"/>
          </p:cNvSpPr>
          <p:nvPr/>
        </p:nvSpPr>
        <p:spPr bwMode="auto">
          <a:xfrm flipH="1">
            <a:off x="2743200" y="46482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8" name="Line 43"/>
          <p:cNvSpPr>
            <a:spLocks noChangeShapeType="1"/>
          </p:cNvSpPr>
          <p:nvPr/>
        </p:nvSpPr>
        <p:spPr bwMode="auto">
          <a:xfrm flipH="1">
            <a:off x="2819400" y="49530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9" name="Line 44"/>
          <p:cNvSpPr>
            <a:spLocks noChangeShapeType="1"/>
          </p:cNvSpPr>
          <p:nvPr/>
        </p:nvSpPr>
        <p:spPr bwMode="auto">
          <a:xfrm flipV="1">
            <a:off x="2286000" y="2667000"/>
            <a:ext cx="4572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50" name="Line 45"/>
          <p:cNvSpPr>
            <a:spLocks noChangeShapeType="1"/>
          </p:cNvSpPr>
          <p:nvPr/>
        </p:nvSpPr>
        <p:spPr bwMode="auto">
          <a:xfrm>
            <a:off x="4800600" y="2819400"/>
            <a:ext cx="9144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pic>
        <p:nvPicPr>
          <p:cNvPr id="47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79" y="4043816"/>
            <a:ext cx="703783" cy="71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382027"/>
            <a:ext cx="755124" cy="77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718818"/>
            <a:ext cx="396081" cy="4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033" y="3844583"/>
            <a:ext cx="305367" cy="3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829" y="6008691"/>
            <a:ext cx="487362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698" y="1281551"/>
            <a:ext cx="325604" cy="33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2724150" y="6248400"/>
            <a:ext cx="4953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>
            <a:off x="6915150" y="4027487"/>
            <a:ext cx="24765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 flipV="1">
            <a:off x="5751946" y="1343024"/>
            <a:ext cx="382153" cy="10477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 flipV="1">
            <a:off x="624681" y="1447800"/>
            <a:ext cx="213519" cy="249247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590550" y="3657599"/>
            <a:ext cx="0" cy="342899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8" name="Line 4"/>
          <p:cNvSpPr>
            <a:spLocks noChangeShapeType="1"/>
          </p:cNvSpPr>
          <p:nvPr/>
        </p:nvSpPr>
        <p:spPr bwMode="auto">
          <a:xfrm flipH="1">
            <a:off x="8664843" y="5235575"/>
            <a:ext cx="2721" cy="55562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pic>
        <p:nvPicPr>
          <p:cNvPr id="59" name="Picture 29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3203"/>
            <a:ext cx="478971" cy="4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Line 4"/>
          <p:cNvSpPr>
            <a:spLocks noChangeShapeType="1"/>
          </p:cNvSpPr>
          <p:nvPr/>
        </p:nvSpPr>
        <p:spPr bwMode="auto">
          <a:xfrm>
            <a:off x="4136287" y="4484007"/>
            <a:ext cx="207113" cy="697593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Model Web exist?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99425" cy="5367338"/>
          </a:xfrm>
        </p:spPr>
        <p:txBody>
          <a:bodyPr/>
          <a:lstStyle/>
          <a:p>
            <a:r>
              <a:rPr lang="en-US" dirty="0" smtClean="0"/>
              <a:t>GEO Model Web activity</a:t>
            </a:r>
          </a:p>
          <a:p>
            <a:pPr lvl="1"/>
            <a:r>
              <a:rPr lang="en-US" dirty="0" smtClean="0"/>
              <a:t>Includes model interoperability enhancement via “brokers”</a:t>
            </a:r>
          </a:p>
          <a:p>
            <a:r>
              <a:rPr lang="en-US" dirty="0" err="1"/>
              <a:t>eHabitat</a:t>
            </a:r>
            <a:endParaRPr lang="en-US" dirty="0"/>
          </a:p>
          <a:p>
            <a:r>
              <a:rPr lang="en-US" dirty="0" err="1" smtClean="0"/>
              <a:t>EuroGEOSS</a:t>
            </a:r>
            <a:endParaRPr lang="en-US" dirty="0" smtClean="0"/>
          </a:p>
          <a:p>
            <a:r>
              <a:rPr lang="en-US" dirty="0" err="1" smtClean="0"/>
              <a:t>Uncertweb</a:t>
            </a:r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/>
          <a:stretch/>
        </p:blipFill>
        <p:spPr bwMode="auto">
          <a:xfrm>
            <a:off x="4560887" y="4927044"/>
            <a:ext cx="4506913" cy="1858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10858" r="1636"/>
          <a:stretch/>
        </p:blipFill>
        <p:spPr bwMode="auto">
          <a:xfrm>
            <a:off x="3189287" y="3733800"/>
            <a:ext cx="4506913" cy="166212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Pieces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/>
          <a:stretch/>
        </p:blipFill>
        <p:spPr bwMode="auto">
          <a:xfrm>
            <a:off x="76200" y="5105400"/>
            <a:ext cx="4506913" cy="149274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3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7275"/>
            <a:ext cx="8458200" cy="5367338"/>
          </a:xfrm>
        </p:spPr>
        <p:txBody>
          <a:bodyPr/>
          <a:lstStyle/>
          <a:p>
            <a:r>
              <a:rPr lang="en-US" dirty="0" smtClean="0"/>
              <a:t>Developed by EC Joint Research Centre</a:t>
            </a:r>
          </a:p>
          <a:p>
            <a:pPr lvl="1"/>
            <a:r>
              <a:rPr lang="en-US" dirty="0" smtClean="0"/>
              <a:t>Give it </a:t>
            </a:r>
            <a:r>
              <a:rPr lang="en-US" dirty="0"/>
              <a:t>a particular </a:t>
            </a:r>
            <a:r>
              <a:rPr lang="en-US" dirty="0" smtClean="0"/>
              <a:t>area or habitat</a:t>
            </a:r>
            <a:endParaRPr lang="en-US" dirty="0"/>
          </a:p>
          <a:p>
            <a:pPr lvl="1"/>
            <a:r>
              <a:rPr lang="en-US" dirty="0"/>
              <a:t>Finds other locations with similar characteristics</a:t>
            </a:r>
          </a:p>
          <a:p>
            <a:r>
              <a:rPr lang="en-US" dirty="0" smtClean="0"/>
              <a:t>Accessible as a web service</a:t>
            </a:r>
          </a:p>
          <a:p>
            <a:r>
              <a:rPr lang="en-US" dirty="0" smtClean="0"/>
              <a:t>Used in various contexts</a:t>
            </a:r>
          </a:p>
        </p:txBody>
      </p:sp>
    </p:spTree>
    <p:extLst>
      <p:ext uri="{BB962C8B-B14F-4D97-AF65-F5344CB8AC3E}">
        <p14:creationId xmlns:p14="http://schemas.microsoft.com/office/powerpoint/2010/main" val="22128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eHabitat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294"/>
            <a:ext cx="6934200" cy="56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400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rgbClr val="FFC000"/>
                </a:solidFill>
              </a:rPr>
              <a:t>Skøien</a:t>
            </a:r>
            <a:r>
              <a:rPr lang="en-US" sz="1200" dirty="0">
                <a:solidFill>
                  <a:srgbClr val="FFC000"/>
                </a:solidFill>
              </a:rPr>
              <a:t>, J.O., et al</a:t>
            </a:r>
            <a:r>
              <a:rPr lang="en-US" sz="1200" dirty="0" smtClean="0">
                <a:solidFill>
                  <a:srgbClr val="FFC000"/>
                </a:solidFill>
              </a:rPr>
              <a:t>. 2013. </a:t>
            </a:r>
            <a:r>
              <a:rPr lang="en-US" sz="1200" dirty="0">
                <a:solidFill>
                  <a:srgbClr val="FFC000"/>
                </a:solidFill>
              </a:rPr>
              <a:t>A Model Web approach to </a:t>
            </a:r>
            <a:r>
              <a:rPr lang="en-US" sz="1200" dirty="0" err="1">
                <a:solidFill>
                  <a:srgbClr val="FFC000"/>
                </a:solidFill>
              </a:rPr>
              <a:t>modelling</a:t>
            </a:r>
            <a:r>
              <a:rPr lang="en-US" sz="1200" dirty="0">
                <a:solidFill>
                  <a:srgbClr val="FFC000"/>
                </a:solidFill>
              </a:rPr>
              <a:t> climate change in biomes of Important Bird Areas, </a:t>
            </a:r>
            <a:r>
              <a:rPr lang="en-US" sz="1200" dirty="0" smtClean="0">
                <a:solidFill>
                  <a:srgbClr val="FFC000"/>
                </a:solidFill>
              </a:rPr>
              <a:t>Ecological </a:t>
            </a:r>
            <a:r>
              <a:rPr lang="en-US" sz="1200" dirty="0">
                <a:solidFill>
                  <a:srgbClr val="FFC000"/>
                </a:solidFill>
              </a:rPr>
              <a:t>Informatics 14: </a:t>
            </a:r>
            <a:r>
              <a:rPr lang="en-US" sz="1200" dirty="0" smtClean="0">
                <a:solidFill>
                  <a:srgbClr val="FFC000"/>
                </a:solidFill>
              </a:rPr>
              <a:t>38-43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564671" y="5419338"/>
            <a:ext cx="748923" cy="525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5457825"/>
            <a:ext cx="15856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A50021"/>
                </a:solidFill>
              </a:rPr>
              <a:t>Protected Areas</a:t>
            </a:r>
          </a:p>
          <a:p>
            <a:r>
              <a:rPr lang="en-US" sz="1200" b="1" dirty="0" smtClean="0">
                <a:solidFill>
                  <a:srgbClr val="A50021"/>
                </a:solidFill>
              </a:rPr>
              <a:t>Any area</a:t>
            </a:r>
          </a:p>
          <a:p>
            <a:r>
              <a:rPr lang="en-US" sz="1200" b="1" dirty="0" smtClean="0">
                <a:solidFill>
                  <a:srgbClr val="A50021"/>
                </a:solidFill>
              </a:rPr>
              <a:t>Any spatial dataset</a:t>
            </a:r>
          </a:p>
        </p:txBody>
      </p:sp>
    </p:spTree>
    <p:extLst>
      <p:ext uri="{BB962C8B-B14F-4D97-AF65-F5344CB8AC3E}">
        <p14:creationId xmlns:p14="http://schemas.microsoft.com/office/powerpoint/2010/main" val="1848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eHabitat</a:t>
            </a:r>
            <a:r>
              <a:rPr lang="en-US" dirty="0"/>
              <a:t> Web I/F for </a:t>
            </a:r>
            <a:r>
              <a:rPr lang="en-US" dirty="0" smtClean="0"/>
              <a:t>SDM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5873"/>
            <a:ext cx="7620000" cy="56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438400" y="5084215"/>
            <a:ext cx="333375" cy="583160"/>
          </a:xfrm>
          <a:prstGeom prst="straightConnector1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76400" y="4660188"/>
            <a:ext cx="2751074" cy="42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Red dots: GBIF occurrence data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for Black Harrier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112" y="4955791"/>
            <a:ext cx="1726755" cy="42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Color areas: similar</a:t>
            </a:r>
          </a:p>
          <a:p>
            <a:r>
              <a:rPr lang="en-US" dirty="0">
                <a:solidFill>
                  <a:srgbClr val="A50021"/>
                </a:solidFill>
              </a:rPr>
              <a:t>h</a:t>
            </a:r>
            <a:r>
              <a:rPr lang="en-US" dirty="0" smtClean="0">
                <a:solidFill>
                  <a:srgbClr val="A50021"/>
                </a:solidFill>
              </a:rPr>
              <a:t>abitat (present)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257800" y="5375795"/>
            <a:ext cx="228600" cy="291580"/>
          </a:xfrm>
          <a:prstGeom prst="straightConnector1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05400" y="4379201"/>
            <a:ext cx="480088" cy="493001"/>
          </a:xfrm>
          <a:prstGeom prst="straightConnector1">
            <a:avLst/>
          </a:prstGeom>
          <a:noFill/>
          <a:ln w="50800" cap="flat" cmpd="sng" algn="ctr">
            <a:solidFill>
              <a:srgbClr val="A5002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33400" y="6400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FFC000"/>
                </a:solidFill>
              </a:rPr>
              <a:t>Dubois, G., </a:t>
            </a:r>
            <a:r>
              <a:rPr lang="en-US" sz="1200" dirty="0">
                <a:solidFill>
                  <a:srgbClr val="FFC000"/>
                </a:solidFill>
              </a:rPr>
              <a:t>et al</a:t>
            </a:r>
            <a:r>
              <a:rPr lang="en-US" sz="1200" dirty="0" smtClean="0">
                <a:solidFill>
                  <a:srgbClr val="FFC000"/>
                </a:solidFill>
              </a:rPr>
              <a:t>. 2013. </a:t>
            </a:r>
            <a:r>
              <a:rPr lang="en-US" sz="1200" dirty="0" err="1">
                <a:solidFill>
                  <a:srgbClr val="FFC000"/>
                </a:solidFill>
              </a:rPr>
              <a:t>eHabitat</a:t>
            </a:r>
            <a:r>
              <a:rPr lang="en-US" sz="1200" dirty="0">
                <a:solidFill>
                  <a:srgbClr val="FFC000"/>
                </a:solidFill>
              </a:rPr>
              <a:t>, a multi-purpose Web Processing Service for </a:t>
            </a:r>
            <a:r>
              <a:rPr lang="en-US" sz="1200" dirty="0" smtClean="0">
                <a:solidFill>
                  <a:srgbClr val="FFC000"/>
                </a:solidFill>
              </a:rPr>
              <a:t>ecological modeling.  </a:t>
            </a:r>
            <a:r>
              <a:rPr lang="en-US" sz="1200" dirty="0" err="1" smtClean="0">
                <a:solidFill>
                  <a:srgbClr val="FFC000"/>
                </a:solidFill>
              </a:rPr>
              <a:t>Envir</a:t>
            </a:r>
            <a:r>
              <a:rPr lang="en-US" sz="1200" dirty="0" smtClean="0">
                <a:solidFill>
                  <a:srgbClr val="FFC000"/>
                </a:solidFill>
              </a:rPr>
              <a:t> Modeling &amp; Software 41: 123-133</a:t>
            </a:r>
          </a:p>
        </p:txBody>
      </p:sp>
    </p:spTree>
    <p:extLst>
      <p:ext uri="{BB962C8B-B14F-4D97-AF65-F5344CB8AC3E}">
        <p14:creationId xmlns:p14="http://schemas.microsoft.com/office/powerpoint/2010/main" val="1182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Habitat in 2080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1CC07749-39B9-46DA-9EC1-EBDA65DAE9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76455"/>
            <a:ext cx="7696729" cy="57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21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eHabitat</a:t>
            </a:r>
            <a:r>
              <a:rPr lang="en-US" dirty="0" smtClean="0"/>
              <a:t> and Model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367338"/>
          </a:xfrm>
        </p:spPr>
        <p:txBody>
          <a:bodyPr/>
          <a:lstStyle/>
          <a:p>
            <a:r>
              <a:rPr lang="en-US" dirty="0" smtClean="0"/>
              <a:t>Focus here: concept</a:t>
            </a:r>
          </a:p>
          <a:p>
            <a:r>
              <a:rPr lang="en-US" dirty="0" smtClean="0"/>
              <a:t>Need more?</a:t>
            </a:r>
          </a:p>
          <a:p>
            <a:pPr lvl="1"/>
            <a:r>
              <a:rPr lang="en-US" dirty="0" smtClean="0"/>
              <a:t>Add another model</a:t>
            </a:r>
          </a:p>
          <a:p>
            <a:r>
              <a:rPr lang="en-US" dirty="0" smtClean="0"/>
              <a:t>Don’t like web client?</a:t>
            </a:r>
          </a:p>
          <a:p>
            <a:pPr lvl="1"/>
            <a:r>
              <a:rPr lang="en-US" dirty="0" smtClean="0"/>
              <a:t>Build your own</a:t>
            </a:r>
            <a:endParaRPr lang="en-US" dirty="0"/>
          </a:p>
          <a:p>
            <a:r>
              <a:rPr lang="en-US" dirty="0"/>
              <a:t>Don’t like the </a:t>
            </a:r>
            <a:r>
              <a:rPr lang="en-US" dirty="0" smtClean="0"/>
              <a:t>details?</a:t>
            </a:r>
            <a:endParaRPr lang="en-US" dirty="0"/>
          </a:p>
          <a:p>
            <a:pPr lvl="1"/>
            <a:r>
              <a:rPr lang="en-US" dirty="0" smtClean="0"/>
              <a:t>Swap </a:t>
            </a:r>
            <a:r>
              <a:rPr lang="en-US" dirty="0"/>
              <a:t>out </a:t>
            </a:r>
            <a:r>
              <a:rPr lang="en-US" dirty="0" smtClean="0"/>
              <a:t>models</a:t>
            </a:r>
            <a:endParaRPr lang="en-US" dirty="0"/>
          </a:p>
          <a:p>
            <a:pPr lvl="1"/>
            <a:r>
              <a:rPr lang="en-US" dirty="0"/>
              <a:t>Use different input </a:t>
            </a:r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04383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51825" cy="5434013"/>
          </a:xfrm>
        </p:spPr>
        <p:txBody>
          <a:bodyPr/>
          <a:lstStyle/>
          <a:p>
            <a:r>
              <a:rPr lang="en-US" dirty="0" smtClean="0"/>
              <a:t>Facilitates access, reuse</a:t>
            </a:r>
            <a:endParaRPr lang="en-US" dirty="0"/>
          </a:p>
          <a:p>
            <a:r>
              <a:rPr lang="en-US" dirty="0"/>
              <a:t>Increases the ROI of models</a:t>
            </a:r>
          </a:p>
          <a:p>
            <a:r>
              <a:rPr lang="en-US" dirty="0" smtClean="0"/>
              <a:t>Expectation: will grow, slowly</a:t>
            </a:r>
          </a:p>
          <a:p>
            <a:pPr lvl="1"/>
            <a:r>
              <a:rPr lang="en-US" dirty="0" smtClean="0"/>
              <a:t>Providing “Easy access” isn’t easy</a:t>
            </a:r>
          </a:p>
          <a:p>
            <a:r>
              <a:rPr lang="en-US" dirty="0" smtClean="0"/>
              <a:t>Long-term vision</a:t>
            </a:r>
          </a:p>
          <a:p>
            <a:pPr lvl="1"/>
            <a:r>
              <a:rPr lang="en-US" dirty="0" smtClean="0"/>
              <a:t>Accessible, interacting models forming a consultative infrastructure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 </a:t>
            </a:r>
            <a:fld id="{709D3834-A6B5-4E50-AAE5-76847CBD2DB7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09950"/>
            <a:ext cx="9525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5484" y="4648200"/>
            <a:ext cx="1526741" cy="209456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88" y="6629400"/>
            <a:ext cx="1141412" cy="15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326AC5-9B8A-4E46-9547-6A5FBDAAB983}" type="slidenum">
              <a:rPr lang="en-US" smtClean="0">
                <a:latin typeface="Univers" pitchFamily="34" charset="-18"/>
              </a:rPr>
              <a:pPr/>
              <a:t>2</a:t>
            </a:fld>
            <a:endParaRPr lang="en-US" dirty="0" smtClean="0">
              <a:latin typeface="Univers" pitchFamily="34" charset="-18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NASA Ecology Meeting, May 2008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8738"/>
          </a:xfrm>
        </p:spPr>
        <p:txBody>
          <a:bodyPr/>
          <a:lstStyle/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“integrated research” </a:t>
            </a:r>
          </a:p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“major investment in impact models”</a:t>
            </a:r>
          </a:p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“a new generation of integrated modeling”</a:t>
            </a:r>
          </a:p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“model comparisons…coordinated agenda”</a:t>
            </a:r>
          </a:p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“to investigate alternative futures”</a:t>
            </a:r>
          </a:p>
          <a:p>
            <a:pPr marL="457200" indent="-457200" eaLnBrk="1" hangingPunct="1">
              <a:lnSpc>
                <a:spcPct val="130000"/>
              </a:lnSpc>
            </a:pPr>
            <a:r>
              <a:rPr lang="en-US" dirty="0" smtClean="0"/>
              <a:t>Need “a new NASA program”</a:t>
            </a:r>
          </a:p>
        </p:txBody>
      </p:sp>
    </p:spTree>
    <p:extLst>
      <p:ext uri="{BB962C8B-B14F-4D97-AF65-F5344CB8AC3E}">
        <p14:creationId xmlns:p14="http://schemas.microsoft.com/office/powerpoint/2010/main" val="4158165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Long-Term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99425" cy="1981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dynamic web of models, integrated with databases and websites, to form a consultative infrastructure providing insight into “what if” questions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Long-Term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99425" cy="1981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dynamic web of </a:t>
            </a:r>
            <a:r>
              <a:rPr lang="en-US" dirty="0" smtClean="0">
                <a:solidFill>
                  <a:srgbClr val="FF0000"/>
                </a:solidFill>
              </a:rPr>
              <a:t>models</a:t>
            </a:r>
            <a:r>
              <a:rPr lang="en-US" dirty="0" smtClean="0">
                <a:solidFill>
                  <a:srgbClr val="000000"/>
                </a:solidFill>
              </a:rPr>
              <a:t>, integrated with </a:t>
            </a:r>
            <a:r>
              <a:rPr lang="en-US" dirty="0" smtClean="0">
                <a:solidFill>
                  <a:srgbClr val="FF0000"/>
                </a:solidFill>
              </a:rPr>
              <a:t>databases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FF0000"/>
                </a:solidFill>
              </a:rPr>
              <a:t>websites</a:t>
            </a:r>
            <a:r>
              <a:rPr lang="en-US" dirty="0" smtClean="0">
                <a:solidFill>
                  <a:srgbClr val="000000"/>
                </a:solidFill>
              </a:rPr>
              <a:t>, to form a consultative infrastructure providing insight into “what if” questions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Long-Term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99425" cy="1981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dynamic web of </a:t>
            </a:r>
            <a:r>
              <a:rPr lang="en-US" dirty="0" smtClean="0">
                <a:solidFill>
                  <a:srgbClr val="A50021"/>
                </a:solidFill>
              </a:rPr>
              <a:t>models</a:t>
            </a:r>
            <a:r>
              <a:rPr lang="en-US" dirty="0" smtClean="0">
                <a:solidFill>
                  <a:srgbClr val="000000"/>
                </a:solidFill>
              </a:rPr>
              <a:t>, integrated with </a:t>
            </a:r>
            <a:r>
              <a:rPr lang="en-US" dirty="0" smtClean="0">
                <a:solidFill>
                  <a:srgbClr val="A50021"/>
                </a:solidFill>
              </a:rPr>
              <a:t>databases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A50021"/>
                </a:solidFill>
              </a:rPr>
              <a:t>websites</a:t>
            </a:r>
            <a:r>
              <a:rPr lang="en-US" dirty="0" smtClean="0">
                <a:solidFill>
                  <a:srgbClr val="000000"/>
                </a:solidFill>
              </a:rPr>
              <a:t>, to form a </a:t>
            </a:r>
            <a:r>
              <a:rPr lang="en-US" dirty="0" smtClean="0">
                <a:solidFill>
                  <a:srgbClr val="FF0000"/>
                </a:solidFill>
              </a:rPr>
              <a:t>consultative infrastructure</a:t>
            </a:r>
            <a:r>
              <a:rPr lang="en-US" dirty="0" smtClean="0">
                <a:solidFill>
                  <a:srgbClr val="000000"/>
                </a:solidFill>
              </a:rPr>
              <a:t> providing insight into “what if” questions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Long-Term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99425" cy="1981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dynamic web of </a:t>
            </a:r>
            <a:r>
              <a:rPr lang="en-US" dirty="0" smtClean="0">
                <a:solidFill>
                  <a:srgbClr val="A50021"/>
                </a:solidFill>
              </a:rPr>
              <a:t>models</a:t>
            </a:r>
            <a:r>
              <a:rPr lang="en-US" dirty="0" smtClean="0">
                <a:solidFill>
                  <a:srgbClr val="000000"/>
                </a:solidFill>
              </a:rPr>
              <a:t>, integrated with </a:t>
            </a:r>
            <a:r>
              <a:rPr lang="en-US" dirty="0" smtClean="0">
                <a:solidFill>
                  <a:srgbClr val="A50021"/>
                </a:solidFill>
              </a:rPr>
              <a:t>databases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A50021"/>
                </a:solidFill>
              </a:rPr>
              <a:t>websites,</a:t>
            </a:r>
            <a:r>
              <a:rPr lang="en-US" dirty="0" smtClean="0">
                <a:solidFill>
                  <a:srgbClr val="000000"/>
                </a:solidFill>
              </a:rPr>
              <a:t> to form a </a:t>
            </a:r>
            <a:r>
              <a:rPr lang="en-US" dirty="0" smtClean="0">
                <a:solidFill>
                  <a:srgbClr val="A50021"/>
                </a:solidFill>
              </a:rPr>
              <a:t>consultative infrastructure </a:t>
            </a:r>
            <a:r>
              <a:rPr lang="en-US" dirty="0" smtClean="0">
                <a:solidFill>
                  <a:srgbClr val="000000"/>
                </a:solidFill>
              </a:rPr>
              <a:t>providing insight into </a:t>
            </a:r>
            <a:r>
              <a:rPr lang="en-US" dirty="0" smtClean="0">
                <a:solidFill>
                  <a:srgbClr val="FF0000"/>
                </a:solidFill>
              </a:rPr>
              <a:t>“what if”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Web Long-Term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99425" cy="198119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 dynamic web of </a:t>
            </a:r>
            <a:r>
              <a:rPr lang="en-US" dirty="0" smtClean="0">
                <a:solidFill>
                  <a:srgbClr val="A50021"/>
                </a:solidFill>
              </a:rPr>
              <a:t>models</a:t>
            </a:r>
            <a:r>
              <a:rPr lang="en-US" dirty="0" smtClean="0">
                <a:solidFill>
                  <a:srgbClr val="000000"/>
                </a:solidFill>
              </a:rPr>
              <a:t>, integrated with </a:t>
            </a:r>
            <a:r>
              <a:rPr lang="en-US" dirty="0" smtClean="0">
                <a:solidFill>
                  <a:srgbClr val="A50021"/>
                </a:solidFill>
              </a:rPr>
              <a:t>databases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A50021"/>
                </a:solidFill>
              </a:rPr>
              <a:t>websites,</a:t>
            </a:r>
            <a:r>
              <a:rPr lang="en-US" dirty="0" smtClean="0">
                <a:solidFill>
                  <a:srgbClr val="000000"/>
                </a:solidFill>
              </a:rPr>
              <a:t> to form a </a:t>
            </a:r>
            <a:r>
              <a:rPr lang="en-US" dirty="0" smtClean="0">
                <a:solidFill>
                  <a:srgbClr val="A50021"/>
                </a:solidFill>
              </a:rPr>
              <a:t>consultative infrastructure </a:t>
            </a:r>
            <a:r>
              <a:rPr lang="en-US" dirty="0" smtClean="0">
                <a:solidFill>
                  <a:srgbClr val="000000"/>
                </a:solidFill>
              </a:rPr>
              <a:t>providing insight into</a:t>
            </a:r>
            <a:r>
              <a:rPr lang="en-US" dirty="0" smtClean="0">
                <a:solidFill>
                  <a:srgbClr val="A50021"/>
                </a:solidFill>
              </a:rPr>
              <a:t> “what if” questions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886200"/>
            <a:ext cx="838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03225" indent="-403225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q"/>
              <a:defRPr sz="2800" b="1">
                <a:solidFill>
                  <a:srgbClr val="FFC000"/>
                </a:solidFill>
                <a:latin typeface="Arial" charset="0"/>
                <a:ea typeface="+mn-ea"/>
                <a:cs typeface="+mn-cs"/>
              </a:defRPr>
            </a:lvl1pPr>
            <a:lvl2pPr marL="800100" indent="-228600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SzPct val="110000"/>
              <a:buChar char="•"/>
              <a:defRPr sz="2800" b="1">
                <a:solidFill>
                  <a:srgbClr val="FFC000"/>
                </a:solidFill>
                <a:latin typeface="Arial" charset="0"/>
              </a:defRPr>
            </a:lvl2pPr>
            <a:lvl3pPr marL="1143000" indent="-228600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SzPct val="75000"/>
              <a:buChar char="•"/>
              <a:defRPr sz="2800" b="1">
                <a:solidFill>
                  <a:srgbClr val="FFC000"/>
                </a:solidFill>
                <a:latin typeface="Arial" charset="0"/>
              </a:defRPr>
            </a:lvl3pPr>
            <a:lvl4pPr marL="1598613" indent="-227013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rgbClr val="FFC000"/>
                </a:solidFill>
                <a:latin typeface="Arial" charset="0"/>
              </a:defRPr>
            </a:lvl4pPr>
            <a:lvl5pPr marL="2058988" indent="-230188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rgbClr val="FFC000"/>
                </a:solidFill>
                <a:latin typeface="Arial" charset="0"/>
              </a:defRPr>
            </a:lvl5pPr>
            <a:lvl6pPr marL="2516188" indent="-230188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6pPr>
            <a:lvl7pPr marL="2973388" indent="-230188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7pPr>
            <a:lvl8pPr marL="3430588" indent="-230188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8pPr>
            <a:lvl9pPr marL="3887788" indent="-230188" algn="l" defTabSz="871538" rtl="0" eaLnBrk="1" fontAlgn="base" hangingPunct="1">
              <a:lnSpc>
                <a:spcPct val="105000"/>
              </a:lnSpc>
              <a:spcBef>
                <a:spcPct val="3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buSzTx/>
            </a:pPr>
            <a:r>
              <a:rPr lang="en-US" kern="0" dirty="0" smtClean="0"/>
              <a:t>Open </a:t>
            </a:r>
            <a:r>
              <a:rPr lang="en-US" kern="0" dirty="0" smtClean="0"/>
              <a:t>access to models</a:t>
            </a:r>
            <a:endParaRPr lang="en-US" kern="0" dirty="0" smtClean="0"/>
          </a:p>
          <a:p>
            <a:pPr marL="457200" indent="-457200">
              <a:lnSpc>
                <a:spcPct val="100000"/>
              </a:lnSpc>
              <a:buSzTx/>
            </a:pPr>
            <a:r>
              <a:rPr lang="en-US" kern="0" dirty="0" smtClean="0"/>
              <a:t>Use web </a:t>
            </a:r>
            <a:r>
              <a:rPr lang="en-US" kern="0" dirty="0" smtClean="0"/>
              <a:t>services</a:t>
            </a:r>
          </a:p>
          <a:p>
            <a:pPr marL="457200" indent="-457200">
              <a:lnSpc>
                <a:spcPct val="100000"/>
              </a:lnSpc>
              <a:buSzTx/>
            </a:pPr>
            <a:r>
              <a:rPr lang="en-US" kern="0" dirty="0" smtClean="0"/>
              <a:t>Model-model interoperability</a:t>
            </a:r>
            <a:endParaRPr lang="en-US" kern="0" dirty="0" smtClean="0"/>
          </a:p>
          <a:p>
            <a:pPr marL="457200" indent="-457200">
              <a:lnSpc>
                <a:spcPct val="100000"/>
              </a:lnSpc>
              <a:buSzTx/>
            </a:pPr>
            <a:r>
              <a:rPr lang="en-US" kern="0" dirty="0" smtClean="0"/>
              <a:t>Minimal entry </a:t>
            </a:r>
            <a:r>
              <a:rPr lang="en-US" kern="0" dirty="0" smtClean="0"/>
              <a:t>barriers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830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6388" y="6629400"/>
            <a:ext cx="1141412" cy="150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F8399D4-7FEA-48E5-97B4-74EEF2F57AB5}" type="slidenum">
              <a:rPr lang="en-US" smtClean="0">
                <a:solidFill>
                  <a:srgbClr val="FFC000"/>
                </a:solidFill>
                <a:latin typeface="Univers" pitchFamily="34" charset="-18"/>
              </a:rPr>
              <a:pPr algn="r"/>
              <a:t>8</a:t>
            </a:fld>
            <a:endParaRPr lang="en-US" dirty="0" smtClean="0">
              <a:solidFill>
                <a:srgbClr val="FFC000"/>
              </a:solidFill>
              <a:latin typeface="Univers" pitchFamily="34" charset="-18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8153400" cy="558800"/>
          </a:xfrm>
        </p:spPr>
        <p:txBody>
          <a:bodyPr/>
          <a:lstStyle/>
          <a:p>
            <a:pPr eaLnBrk="1" hangingPunct="1"/>
            <a:r>
              <a:rPr lang="en-US" dirty="0" smtClean="0"/>
              <a:t>What Would a Model Web Look Like? 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7518400" y="2216499"/>
            <a:ext cx="1390124" cy="122802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Landscape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Ecotype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Tree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Biomass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Disturbance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Succession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Composition</a:t>
            </a: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4838700" y="2590800"/>
            <a:ext cx="4953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6400800" y="2895600"/>
            <a:ext cx="10668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 flipH="1">
            <a:off x="5486400" y="3124200"/>
            <a:ext cx="76200" cy="2057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5715000" y="4800600"/>
            <a:ext cx="381000" cy="457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4191000" y="5334000"/>
            <a:ext cx="1460500" cy="144780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Species 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distribution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5410200" y="1988092"/>
            <a:ext cx="902811" cy="1089529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sz="1800" dirty="0">
                <a:solidFill>
                  <a:srgbClr val="FFC000"/>
                </a:solidFill>
              </a:rPr>
              <a:t>Fire</a:t>
            </a:r>
            <a:endParaRPr lang="en-US" dirty="0">
              <a:solidFill>
                <a:srgbClr val="FFC0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Risk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Frequency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Intensity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Emissions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768600" y="2370059"/>
            <a:ext cx="2032000" cy="397032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C000"/>
                </a:solidFill>
              </a:rPr>
              <a:t>Biogeochemical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5791200" y="3740885"/>
            <a:ext cx="1085554" cy="951030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Carbon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Accounting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Sequestration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Allocation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Flows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7620000" y="5943600"/>
            <a:ext cx="1266693" cy="627864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000"/>
                </a:solidFill>
              </a:rPr>
              <a:t>Ecosystem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Services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838200" y="839788"/>
            <a:ext cx="1489075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Climate</a:t>
            </a:r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1524000" y="1447800"/>
            <a:ext cx="0" cy="1066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0" name="Line 15"/>
          <p:cNvSpPr>
            <a:spLocks noChangeShapeType="1"/>
          </p:cNvSpPr>
          <p:nvPr/>
        </p:nvSpPr>
        <p:spPr bwMode="auto">
          <a:xfrm>
            <a:off x="2362200" y="1143000"/>
            <a:ext cx="5105400" cy="9906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1" name="Line 16"/>
          <p:cNvSpPr>
            <a:spLocks noChangeShapeType="1"/>
          </p:cNvSpPr>
          <p:nvPr/>
        </p:nvSpPr>
        <p:spPr bwMode="auto">
          <a:xfrm flipH="1" flipV="1">
            <a:off x="6096000" y="3124200"/>
            <a:ext cx="3175" cy="55245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2286000" y="2971800"/>
            <a:ext cx="3048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3" name="Line 18"/>
          <p:cNvSpPr>
            <a:spLocks noChangeShapeType="1"/>
          </p:cNvSpPr>
          <p:nvPr/>
        </p:nvSpPr>
        <p:spPr bwMode="auto">
          <a:xfrm>
            <a:off x="8077200" y="1447800"/>
            <a:ext cx="76200" cy="685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4" name="Line 19"/>
          <p:cNvSpPr>
            <a:spLocks noChangeShapeType="1"/>
          </p:cNvSpPr>
          <p:nvPr/>
        </p:nvSpPr>
        <p:spPr bwMode="auto">
          <a:xfrm>
            <a:off x="6934200" y="6172200"/>
            <a:ext cx="609600" cy="76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5" name="Line 20"/>
          <p:cNvSpPr>
            <a:spLocks noChangeShapeType="1"/>
          </p:cNvSpPr>
          <p:nvPr/>
        </p:nvSpPr>
        <p:spPr bwMode="auto">
          <a:xfrm>
            <a:off x="7010400" y="5943600"/>
            <a:ext cx="5334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6" name="Line 21"/>
          <p:cNvSpPr>
            <a:spLocks noChangeShapeType="1"/>
          </p:cNvSpPr>
          <p:nvPr/>
        </p:nvSpPr>
        <p:spPr bwMode="auto">
          <a:xfrm>
            <a:off x="7162800" y="5715000"/>
            <a:ext cx="381000" cy="152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7" name="Line 22"/>
          <p:cNvSpPr>
            <a:spLocks noChangeShapeType="1"/>
          </p:cNvSpPr>
          <p:nvPr/>
        </p:nvSpPr>
        <p:spPr bwMode="auto">
          <a:xfrm>
            <a:off x="7315200" y="5486400"/>
            <a:ext cx="3810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7620000" y="5257800"/>
            <a:ext cx="3048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29" name="Line 24"/>
          <p:cNvSpPr>
            <a:spLocks noChangeShapeType="1"/>
          </p:cNvSpPr>
          <p:nvPr/>
        </p:nvSpPr>
        <p:spPr bwMode="auto">
          <a:xfrm>
            <a:off x="8001000" y="5334000"/>
            <a:ext cx="152400" cy="533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0" name="Text Box 25"/>
          <p:cNvSpPr txBox="1">
            <a:spLocks noChangeArrowheads="1"/>
          </p:cNvSpPr>
          <p:nvPr/>
        </p:nvSpPr>
        <p:spPr bwMode="auto">
          <a:xfrm>
            <a:off x="4343400" y="5943600"/>
            <a:ext cx="1188146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Invasive species</a:t>
            </a:r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76200" y="2645472"/>
            <a:ext cx="2133600" cy="90665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 bIns="91440" anchor="ctr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C000"/>
                </a:solidFill>
              </a:rPr>
              <a:t>L</a:t>
            </a:r>
            <a:r>
              <a:rPr lang="en-US" sz="1800" dirty="0">
                <a:solidFill>
                  <a:srgbClr val="FFC000"/>
                </a:solidFill>
              </a:rPr>
              <a:t>ocal / landscape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water &amp; energy</a:t>
            </a:r>
          </a:p>
          <a:p>
            <a:pPr algn="ctr" eaLnBrk="1" hangingPunct="1"/>
            <a:r>
              <a:rPr lang="en-US" sz="1800" dirty="0">
                <a:solidFill>
                  <a:srgbClr val="FFC000"/>
                </a:solidFill>
              </a:rPr>
              <a:t>balance</a:t>
            </a:r>
          </a:p>
        </p:txBody>
      </p:sp>
      <p:sp>
        <p:nvSpPr>
          <p:cNvPr id="47132" name="Line 27"/>
          <p:cNvSpPr>
            <a:spLocks noChangeShapeType="1"/>
          </p:cNvSpPr>
          <p:nvPr/>
        </p:nvSpPr>
        <p:spPr bwMode="auto">
          <a:xfrm>
            <a:off x="1828800" y="1447800"/>
            <a:ext cx="2286000" cy="3810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3" name="Line 28"/>
          <p:cNvSpPr>
            <a:spLocks noChangeShapeType="1"/>
          </p:cNvSpPr>
          <p:nvPr/>
        </p:nvSpPr>
        <p:spPr bwMode="auto">
          <a:xfrm>
            <a:off x="4648200" y="2819400"/>
            <a:ext cx="22225" cy="241617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6234113" y="839788"/>
            <a:ext cx="2833687" cy="503237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000"/>
                </a:solidFill>
              </a:rPr>
              <a:t>Socioeconomic</a:t>
            </a:r>
          </a:p>
        </p:txBody>
      </p:sp>
      <p:sp>
        <p:nvSpPr>
          <p:cNvPr id="47135" name="Line 30"/>
          <p:cNvSpPr>
            <a:spLocks noChangeShapeType="1"/>
          </p:cNvSpPr>
          <p:nvPr/>
        </p:nvSpPr>
        <p:spPr bwMode="auto">
          <a:xfrm>
            <a:off x="2362200" y="1066800"/>
            <a:ext cx="38100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6" name="Line 31"/>
          <p:cNvSpPr>
            <a:spLocks noChangeShapeType="1"/>
          </p:cNvSpPr>
          <p:nvPr/>
        </p:nvSpPr>
        <p:spPr bwMode="auto">
          <a:xfrm flipH="1">
            <a:off x="5715000" y="3581400"/>
            <a:ext cx="2667000" cy="2590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7" name="Line 32"/>
          <p:cNvSpPr>
            <a:spLocks noChangeShapeType="1"/>
          </p:cNvSpPr>
          <p:nvPr/>
        </p:nvSpPr>
        <p:spPr bwMode="auto">
          <a:xfrm flipH="1">
            <a:off x="6400800" y="1371600"/>
            <a:ext cx="304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8" name="Line 33"/>
          <p:cNvSpPr>
            <a:spLocks noChangeShapeType="1"/>
          </p:cNvSpPr>
          <p:nvPr/>
        </p:nvSpPr>
        <p:spPr bwMode="auto">
          <a:xfrm>
            <a:off x="2362200" y="1371600"/>
            <a:ext cx="2971800" cy="7620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39" name="Line 34"/>
          <p:cNvSpPr>
            <a:spLocks noChangeShapeType="1"/>
          </p:cNvSpPr>
          <p:nvPr/>
        </p:nvSpPr>
        <p:spPr bwMode="auto">
          <a:xfrm>
            <a:off x="1981200" y="1447800"/>
            <a:ext cx="762000" cy="9144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0" name="Line 35"/>
          <p:cNvSpPr>
            <a:spLocks noChangeShapeType="1"/>
          </p:cNvSpPr>
          <p:nvPr/>
        </p:nvSpPr>
        <p:spPr bwMode="auto">
          <a:xfrm flipV="1">
            <a:off x="7010400" y="3429000"/>
            <a:ext cx="457200" cy="3048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1" name="Line 36"/>
          <p:cNvSpPr>
            <a:spLocks noChangeShapeType="1"/>
          </p:cNvSpPr>
          <p:nvPr/>
        </p:nvSpPr>
        <p:spPr bwMode="auto">
          <a:xfrm>
            <a:off x="2286000" y="3276600"/>
            <a:ext cx="51816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2" name="Text Box 37"/>
          <p:cNvSpPr txBox="1">
            <a:spLocks noChangeArrowheads="1"/>
          </p:cNvSpPr>
          <p:nvPr/>
        </p:nvSpPr>
        <p:spPr bwMode="auto">
          <a:xfrm>
            <a:off x="381000" y="5257800"/>
            <a:ext cx="2230438" cy="1379538"/>
          </a:xfrm>
          <a:prstGeom prst="rect">
            <a:avLst/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="ctr" anchorCtr="1">
            <a:spAutoFit/>
          </a:bodyPr>
          <a:lstStyle>
            <a:lvl1pPr marL="114300" indent="-1143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C000"/>
                </a:solidFill>
              </a:rPr>
              <a:t>  Public Health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Vector distribution and abundance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Deforestation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Population density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Behavior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Education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>
                <a:solidFill>
                  <a:srgbClr val="FFC000"/>
                </a:solidFill>
              </a:rPr>
              <a:t>Countermeasures</a:t>
            </a:r>
          </a:p>
          <a:p>
            <a:pPr algn="l" eaLnBrk="1" hangingPunct="1">
              <a:buFontTx/>
              <a:buChar char="•"/>
            </a:pPr>
            <a:r>
              <a:rPr lang="en-US" sz="1000" b="0" dirty="0" err="1">
                <a:solidFill>
                  <a:srgbClr val="FFC000"/>
                </a:solidFill>
              </a:rPr>
              <a:t>Etc</a:t>
            </a:r>
            <a:endParaRPr lang="en-US" sz="1000" b="0" dirty="0">
              <a:solidFill>
                <a:srgbClr val="FFC000"/>
              </a:solidFill>
            </a:endParaRPr>
          </a:p>
        </p:txBody>
      </p:sp>
      <p:sp>
        <p:nvSpPr>
          <p:cNvPr id="47143" name="Text Box 38"/>
          <p:cNvSpPr txBox="1">
            <a:spLocks noChangeArrowheads="1"/>
          </p:cNvSpPr>
          <p:nvPr/>
        </p:nvSpPr>
        <p:spPr bwMode="auto">
          <a:xfrm>
            <a:off x="4446588" y="6365875"/>
            <a:ext cx="979755" cy="323165"/>
          </a:xfrm>
          <a:prstGeom prst="rect">
            <a:avLst/>
          </a:prstGeom>
          <a:noFill/>
          <a:ln w="19050" cap="rnd" algn="ctr">
            <a:solidFill>
              <a:srgbClr val="FFC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137160" bIns="91440" anchorCtr="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SzPct val="11000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C000"/>
                </a:solidFill>
              </a:rPr>
              <a:t>Public health</a:t>
            </a:r>
          </a:p>
        </p:txBody>
      </p:sp>
      <p:sp>
        <p:nvSpPr>
          <p:cNvPr id="47144" name="Line 39"/>
          <p:cNvSpPr>
            <a:spLocks noChangeShapeType="1"/>
          </p:cNvSpPr>
          <p:nvPr/>
        </p:nvSpPr>
        <p:spPr bwMode="auto">
          <a:xfrm flipH="1">
            <a:off x="20574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5" name="Line 40"/>
          <p:cNvSpPr>
            <a:spLocks noChangeShapeType="1"/>
          </p:cNvSpPr>
          <p:nvPr/>
        </p:nvSpPr>
        <p:spPr bwMode="auto">
          <a:xfrm flipH="1">
            <a:off x="23622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6" name="Line 41"/>
          <p:cNvSpPr>
            <a:spLocks noChangeShapeType="1"/>
          </p:cNvSpPr>
          <p:nvPr/>
        </p:nvSpPr>
        <p:spPr bwMode="auto">
          <a:xfrm flipH="1">
            <a:off x="2667000" y="43434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7" name="Line 42"/>
          <p:cNvSpPr>
            <a:spLocks noChangeShapeType="1"/>
          </p:cNvSpPr>
          <p:nvPr/>
        </p:nvSpPr>
        <p:spPr bwMode="auto">
          <a:xfrm flipH="1">
            <a:off x="2743200" y="46482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8" name="Line 43"/>
          <p:cNvSpPr>
            <a:spLocks noChangeShapeType="1"/>
          </p:cNvSpPr>
          <p:nvPr/>
        </p:nvSpPr>
        <p:spPr bwMode="auto">
          <a:xfrm flipH="1">
            <a:off x="2819400" y="4953000"/>
            <a:ext cx="4572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49" name="Line 44"/>
          <p:cNvSpPr>
            <a:spLocks noChangeShapeType="1"/>
          </p:cNvSpPr>
          <p:nvPr/>
        </p:nvSpPr>
        <p:spPr bwMode="auto">
          <a:xfrm flipV="1">
            <a:off x="2286000" y="2667000"/>
            <a:ext cx="457200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7150" name="Line 45"/>
          <p:cNvSpPr>
            <a:spLocks noChangeShapeType="1"/>
          </p:cNvSpPr>
          <p:nvPr/>
        </p:nvSpPr>
        <p:spPr bwMode="auto">
          <a:xfrm>
            <a:off x="4800600" y="2819400"/>
            <a:ext cx="914400" cy="838200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137160" bIns="91440" anchor="ctr" anchorCtr="1">
            <a:spAutoFit/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sz="1800" i="1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99425" cy="5334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5000"/>
              </a:spcBef>
            </a:pPr>
            <a:r>
              <a:rPr lang="en-US" dirty="0" smtClean="0"/>
              <a:t>Connect people to information</a:t>
            </a: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 l="894" t="1938" b="23894"/>
          <a:stretch>
            <a:fillRect/>
          </a:stretch>
        </p:blipFill>
        <p:spPr bwMode="auto">
          <a:xfrm>
            <a:off x="332400" y="3810000"/>
            <a:ext cx="8506800" cy="2647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F3A0D7AB-E3FD-4CB7-895B-2045D157C9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MP Tokyo--SchedulerTuning--12Mar01">
  <a:themeElements>
    <a:clrScheme name="">
      <a:dk1>
        <a:srgbClr val="FFFF00"/>
      </a:dk1>
      <a:lt1>
        <a:srgbClr val="FFFFFF"/>
      </a:lt1>
      <a:dk2>
        <a:srgbClr val="FFFF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DADA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_OMP Tokyo--SchedulerTuning--12Mar0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508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C000"/>
            </a:solidFill>
          </a:defRPr>
        </a:defPPr>
      </a:lstStyle>
    </a:txDef>
  </a:objectDefaults>
  <a:extraClrSchemeLst>
    <a:extraClrScheme>
      <a:clrScheme name="OMP Tokyo--SchedulerTuning--12Mar0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P Tokyo--SchedulerTuning--12Mar0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2011-02-18 Geller-AAAS-15Feb</Template>
  <TotalTime>26764</TotalTime>
  <Words>843</Words>
  <Application>Microsoft Office PowerPoint</Application>
  <PresentationFormat>On-screen Show (4:3)</PresentationFormat>
  <Paragraphs>204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3_OMP Tokyo--SchedulerTuning--12Mar01</vt:lpstr>
      <vt:lpstr>PowerPoint Presentation</vt:lpstr>
      <vt:lpstr>NASA Ecology Meeting, May 2008</vt:lpstr>
      <vt:lpstr>Model Web Long-Term Vision</vt:lpstr>
      <vt:lpstr>Model Web Long-Term Vision</vt:lpstr>
      <vt:lpstr>Model Web Long-Term Vision</vt:lpstr>
      <vt:lpstr>Model Web Long-Term Vision</vt:lpstr>
      <vt:lpstr>Model Web Long-Term Vision</vt:lpstr>
      <vt:lpstr>What Would a Model Web Look Like? </vt:lpstr>
      <vt:lpstr>Websites</vt:lpstr>
      <vt:lpstr>What Would a Model Web Look Like? </vt:lpstr>
      <vt:lpstr>Does a Model Web exist?</vt:lpstr>
      <vt:lpstr>Model Web Pieces</vt:lpstr>
      <vt:lpstr>eHabitat</vt:lpstr>
      <vt:lpstr>eHabitat Service</vt:lpstr>
      <vt:lpstr>eHabitat Web I/F for SDM</vt:lpstr>
      <vt:lpstr>Similar Habitat in 2080</vt:lpstr>
      <vt:lpstr>eHabitat and Model Web</vt:lpstr>
      <vt:lpstr>Wrap Up</vt:lpstr>
    </vt:vector>
  </TitlesOfParts>
  <Company>OAO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Geller</dc:creator>
  <cp:lastModifiedBy>Gary Geller</cp:lastModifiedBy>
  <cp:revision>3001</cp:revision>
  <dcterms:created xsi:type="dcterms:W3CDTF">2001-03-29T21:54:42Z</dcterms:created>
  <dcterms:modified xsi:type="dcterms:W3CDTF">2013-04-23T14:38:49Z</dcterms:modified>
</cp:coreProperties>
</file>